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430" r:id="rId3"/>
    <p:sldId id="420" r:id="rId4"/>
    <p:sldId id="431" r:id="rId5"/>
    <p:sldId id="421" r:id="rId6"/>
    <p:sldId id="424" r:id="rId7"/>
    <p:sldId id="432" r:id="rId8"/>
    <p:sldId id="433" r:id="rId9"/>
    <p:sldId id="429" r:id="rId10"/>
    <p:sldId id="428" r:id="rId11"/>
    <p:sldId id="279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C4B5B"/>
    <a:srgbClr val="B49D8C"/>
    <a:srgbClr val="608898"/>
    <a:srgbClr val="5A2B54"/>
    <a:srgbClr val="EEF0BD"/>
    <a:srgbClr val="5F5F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44"/>
    <p:restoredTop sz="92366"/>
  </p:normalViewPr>
  <p:slideViewPr>
    <p:cSldViewPr>
      <p:cViewPr varScale="1">
        <p:scale>
          <a:sx n="76" d="100"/>
          <a:sy n="76" d="100"/>
        </p:scale>
        <p:origin x="113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B5E45-17A6-4E5E-A6F4-851DDB1DCC22}" type="datetimeFigureOut">
              <a:rPr lang="de-DE" smtClean="0"/>
              <a:t>01.06.2022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174FB-24C4-417D-B4CA-956F7B8950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7367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174FB-24C4-417D-B4CA-956F7B89503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7745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A174FB-24C4-417D-B4CA-956F7B89503E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4082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18800" y="2130425"/>
            <a:ext cx="8899200" cy="1470025"/>
          </a:xfrm>
        </p:spPr>
        <p:txBody>
          <a:bodyPr>
            <a:normAutofit/>
          </a:bodyPr>
          <a:lstStyle>
            <a:lvl1pPr>
              <a:defRPr sz="2000" b="1">
                <a:solidFill>
                  <a:srgbClr val="608898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8800" y="3886200"/>
            <a:ext cx="88992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388424" y="6272057"/>
            <a:ext cx="576064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2AFADE57-80A0-40BD-9A6C-246239A7DE39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5280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148136" y="627205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Lehrstuhl für Marketing  </a:t>
            </a:r>
          </a:p>
          <a:p>
            <a:r>
              <a:rPr lang="de-DE" dirty="0"/>
              <a:t>Prof. Dr. Marko Sarstedt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364088" y="6272057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Grundlagen Marketing </a:t>
            </a:r>
          </a:p>
          <a:p>
            <a:r>
              <a:rPr lang="de-DE" dirty="0"/>
              <a:t>Vorlesung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388424" y="6272057"/>
            <a:ext cx="576064" cy="365125"/>
          </a:xfrm>
          <a:prstGeom prst="rect">
            <a:avLst/>
          </a:prstGeom>
        </p:spPr>
        <p:txBody>
          <a:bodyPr/>
          <a:lstStyle/>
          <a:p>
            <a:fld id="{2AFADE57-80A0-40BD-9A6C-246239A7DE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272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335088" cy="567464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07504" y="274639"/>
            <a:ext cx="6369496" cy="567464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148136" y="627205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Lehrstuhl für Marketing  </a:t>
            </a:r>
          </a:p>
          <a:p>
            <a:r>
              <a:rPr lang="de-DE" dirty="0"/>
              <a:t>Prof. Dr. Marko Sarstedt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364088" y="6272057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Grundlagen Marketing </a:t>
            </a:r>
          </a:p>
          <a:p>
            <a:r>
              <a:rPr lang="de-DE" dirty="0"/>
              <a:t>Vorlesung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388424" y="6272057"/>
            <a:ext cx="576064" cy="365125"/>
          </a:xfrm>
          <a:prstGeom prst="rect">
            <a:avLst/>
          </a:prstGeom>
        </p:spPr>
        <p:txBody>
          <a:bodyPr/>
          <a:lstStyle/>
          <a:p>
            <a:fld id="{2AFADE57-80A0-40BD-9A6C-246239A7DE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4368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466725" y="1412776"/>
            <a:ext cx="8208964" cy="4320480"/>
          </a:xfrm>
          <a:prstGeom prst="rect">
            <a:avLst/>
          </a:prstGeom>
        </p:spPr>
        <p:txBody>
          <a:bodyPr vert="horz" lIns="0"/>
          <a:lstStyle>
            <a:lvl1pPr marL="271456" indent="-271456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600">
                <a:solidFill>
                  <a:srgbClr val="000000"/>
                </a:solidFill>
                <a:latin typeface="Lucida Sans Unicode"/>
              </a:defRPr>
            </a:lvl1pPr>
            <a:lvl2pPr marL="271456" indent="-271456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600">
                <a:solidFill>
                  <a:srgbClr val="000000"/>
                </a:solidFill>
                <a:latin typeface="Lucida Sans Unicode"/>
              </a:defRPr>
            </a:lvl2pPr>
            <a:lvl3pPr marL="271456" indent="-271456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600">
                <a:solidFill>
                  <a:srgbClr val="000000"/>
                </a:solidFill>
                <a:latin typeface="Lucida Sans Unicode"/>
              </a:defRPr>
            </a:lvl3pPr>
            <a:lvl4pPr marL="271456" indent="-271456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tabLst/>
              <a:defRPr sz="1600">
                <a:solidFill>
                  <a:srgbClr val="000000"/>
                </a:solidFill>
                <a:latin typeface="Lucida Sans Unicode"/>
              </a:defRPr>
            </a:lvl4pPr>
            <a:lvl5pPr marL="271456" indent="-271456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600">
                <a:solidFill>
                  <a:srgbClr val="000000"/>
                </a:solidFill>
                <a:latin typeface="Lucida Sans Unicode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66728" y="685800"/>
            <a:ext cx="8208963" cy="457200"/>
          </a:xfrm>
          <a:prstGeom prst="rect">
            <a:avLst/>
          </a:prstGeom>
        </p:spPr>
        <p:txBody>
          <a:bodyPr wrap="square" tIns="50791" anchor="t" anchorCtr="0"/>
          <a:lstStyle>
            <a:lvl1pPr marL="0" indent="0">
              <a:lnSpc>
                <a:spcPct val="100000"/>
              </a:lnSpc>
              <a:defRPr sz="2000" b="1">
                <a:solidFill>
                  <a:srgbClr val="7A003F"/>
                </a:solidFill>
                <a:latin typeface="Lucida Sans Unicode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865910112"/>
      </p:ext>
    </p:extLst>
  </p:cSld>
  <p:clrMapOvr>
    <a:masterClrMapping/>
  </p:clrMapOvr>
  <p:transition spd="slow" advClick="0" advTm="4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000"/>
            </a:lvl1pPr>
          </a:lstStyle>
          <a:p>
            <a:r>
              <a:rPr lang="de-DE" dirty="0"/>
              <a:t>Titelmasterformat durch Klicken bearbeiten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half" idx="2"/>
          </p:nvPr>
        </p:nvSpPr>
        <p:spPr>
          <a:xfrm>
            <a:off x="118800" y="5661248"/>
            <a:ext cx="8899200" cy="28803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A10EA45-0C79-B349-A5F0-47ACB7692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8424" y="6272057"/>
            <a:ext cx="576064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2AFADE57-80A0-40BD-9A6C-246239A7DE39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5181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8800" y="4406900"/>
            <a:ext cx="8899200" cy="1362075"/>
          </a:xfrm>
        </p:spPr>
        <p:txBody>
          <a:bodyPr anchor="t">
            <a:normAutofit/>
          </a:bodyPr>
          <a:lstStyle>
            <a:lvl1pPr algn="l">
              <a:defRPr sz="20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18800" y="2906713"/>
            <a:ext cx="88992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148136" y="627205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Lehrstuhl für Marketing  </a:t>
            </a:r>
          </a:p>
          <a:p>
            <a:r>
              <a:rPr lang="de-DE" dirty="0"/>
              <a:t>Prof. Dr. Marko Sarstedt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364088" y="6272057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Grundlagen Marketing </a:t>
            </a:r>
          </a:p>
          <a:p>
            <a:r>
              <a:rPr lang="de-DE" dirty="0"/>
              <a:t>Vorlesung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388424" y="6272057"/>
            <a:ext cx="576064" cy="365125"/>
          </a:xfrm>
          <a:prstGeom prst="rect">
            <a:avLst/>
          </a:prstGeom>
        </p:spPr>
        <p:txBody>
          <a:bodyPr/>
          <a:lstStyle/>
          <a:p>
            <a:fld id="{2AFADE57-80A0-40BD-9A6C-246239A7DE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3188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de-DE" dirty="0"/>
              <a:t>Titelmasterformat durch Klicken bearbeiten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18800" y="1268760"/>
            <a:ext cx="4388296" cy="4680521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8000" y="1268760"/>
            <a:ext cx="4388296" cy="4680521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148136" y="627205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Lehrstuhl für Marketing  </a:t>
            </a:r>
          </a:p>
          <a:p>
            <a:r>
              <a:rPr lang="de-DE" dirty="0"/>
              <a:t>Prof. Dr. Marko Sarstedt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5364088" y="6272057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Grundlagen Marketing </a:t>
            </a:r>
          </a:p>
          <a:p>
            <a:r>
              <a:rPr lang="de-DE" dirty="0"/>
              <a:t>Vorlesung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388424" y="6272057"/>
            <a:ext cx="576064" cy="365125"/>
          </a:xfrm>
          <a:prstGeom prst="rect">
            <a:avLst/>
          </a:prstGeom>
        </p:spPr>
        <p:txBody>
          <a:bodyPr/>
          <a:lstStyle/>
          <a:p>
            <a:fld id="{2AFADE57-80A0-40BD-9A6C-246239A7DE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366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18800" y="1268760"/>
            <a:ext cx="4389884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18800" y="1988841"/>
            <a:ext cx="4389884" cy="3960440"/>
          </a:xfrm>
        </p:spPr>
        <p:txBody>
          <a:bodyPr/>
          <a:lstStyle>
            <a:lvl1pPr marL="342900" indent="-342900">
              <a:buClr>
                <a:srgbClr val="608898"/>
              </a:buClr>
              <a:buFont typeface="Wingdings" pitchFamily="2" charset="2"/>
              <a:buChar char="§"/>
              <a:defRPr sz="1800"/>
            </a:lvl1pPr>
            <a:lvl2pPr marL="742950" indent="-285750">
              <a:buClr>
                <a:srgbClr val="608898"/>
              </a:buClr>
              <a:buFont typeface="Arial" pitchFamily="34" charset="0"/>
              <a:buChar char="•"/>
              <a:defRPr sz="1600"/>
            </a:lvl2pPr>
            <a:lvl3pPr marL="1143000" indent="-228600">
              <a:buClr>
                <a:srgbClr val="608898"/>
              </a:buClr>
              <a:buFont typeface="Symbol" pitchFamily="18" charset="2"/>
              <a:buChar char="-"/>
              <a:defRPr sz="1400"/>
            </a:lvl3pPr>
            <a:lvl4pPr marL="1600200" indent="-228600">
              <a:buClr>
                <a:srgbClr val="608898"/>
              </a:buClr>
              <a:buFont typeface="Courier New" pitchFamily="49" charset="0"/>
              <a:buChar char="o"/>
              <a:defRPr sz="1200"/>
            </a:lvl4pPr>
            <a:lvl5pPr>
              <a:buClr>
                <a:srgbClr val="608898"/>
              </a:buCl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80000" y="1268760"/>
            <a:ext cx="4319463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80000" y="1992389"/>
            <a:ext cx="4319463" cy="3884883"/>
          </a:xfrm>
        </p:spPr>
        <p:txBody>
          <a:bodyPr/>
          <a:lstStyle>
            <a:lvl1pPr marL="342900" indent="-342900">
              <a:buClr>
                <a:srgbClr val="608898"/>
              </a:buClr>
              <a:buFont typeface="Wingdings" pitchFamily="2" charset="2"/>
              <a:buChar char="§"/>
              <a:defRPr sz="1800"/>
            </a:lvl1pPr>
            <a:lvl2pPr marL="742950" indent="-285750">
              <a:buClr>
                <a:srgbClr val="608898"/>
              </a:buClr>
              <a:buFont typeface="Arial" pitchFamily="34" charset="0"/>
              <a:buChar char="•"/>
              <a:defRPr sz="1600"/>
            </a:lvl2pPr>
            <a:lvl3pPr marL="1143000" indent="-228600">
              <a:buClr>
                <a:srgbClr val="608898"/>
              </a:buClr>
              <a:buFont typeface="Symbol" pitchFamily="18" charset="2"/>
              <a:buChar char="-"/>
              <a:defRPr sz="1400"/>
            </a:lvl3pPr>
            <a:lvl4pPr marL="1600200" indent="-228600">
              <a:buClr>
                <a:srgbClr val="608898"/>
              </a:buClr>
              <a:buFont typeface="Courier New" pitchFamily="49" charset="0"/>
              <a:buChar char="o"/>
              <a:defRPr sz="1200"/>
            </a:lvl4pPr>
            <a:lvl5pPr>
              <a:buClr>
                <a:srgbClr val="608898"/>
              </a:buCl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148136" y="627205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Lehrstuhl für Marketing  </a:t>
            </a:r>
          </a:p>
          <a:p>
            <a:r>
              <a:rPr lang="de-DE" dirty="0"/>
              <a:t>Prof. Dr. Marko Sarstedt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5364088" y="6272057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Grundlagen Marketing </a:t>
            </a:r>
          </a:p>
          <a:p>
            <a:r>
              <a:rPr lang="de-DE" dirty="0"/>
              <a:t>Vorlesung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388424" y="6272057"/>
            <a:ext cx="576064" cy="365125"/>
          </a:xfrm>
          <a:prstGeom prst="rect">
            <a:avLst/>
          </a:prstGeom>
        </p:spPr>
        <p:txBody>
          <a:bodyPr/>
          <a:lstStyle/>
          <a:p>
            <a:fld id="{2AFADE57-80A0-40BD-9A6C-246239A7DE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8868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3148136" y="627205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Lehrstuhl für Marketing  </a:t>
            </a:r>
          </a:p>
          <a:p>
            <a:r>
              <a:rPr lang="de-DE" dirty="0"/>
              <a:t>Prof. Dr. Marko Sarstedt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364088" y="6272057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Grundlagen Marketing </a:t>
            </a:r>
          </a:p>
          <a:p>
            <a:r>
              <a:rPr lang="de-DE" dirty="0"/>
              <a:t>Vorlesung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388424" y="6272057"/>
            <a:ext cx="576064" cy="365125"/>
          </a:xfrm>
          <a:prstGeom prst="rect">
            <a:avLst/>
          </a:prstGeom>
        </p:spPr>
        <p:txBody>
          <a:bodyPr/>
          <a:lstStyle/>
          <a:p>
            <a:fld id="{2AFADE57-80A0-40BD-9A6C-246239A7DE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645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3148136" y="627205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Lehrstuhl für Marketing  </a:t>
            </a:r>
          </a:p>
          <a:p>
            <a:r>
              <a:rPr lang="de-DE" dirty="0"/>
              <a:t>Prof. Dr. Marko Sarstedt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5364088" y="6272057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Grundlagen Marketing </a:t>
            </a:r>
          </a:p>
          <a:p>
            <a:r>
              <a:rPr lang="de-DE" dirty="0"/>
              <a:t>Vorlesung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388424" y="6272057"/>
            <a:ext cx="576064" cy="365125"/>
          </a:xfrm>
          <a:prstGeom prst="rect">
            <a:avLst/>
          </a:prstGeom>
        </p:spPr>
        <p:txBody>
          <a:bodyPr/>
          <a:lstStyle/>
          <a:p>
            <a:fld id="{2AFADE57-80A0-40BD-9A6C-246239A7DE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38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8800" y="332656"/>
            <a:ext cx="335800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273051"/>
            <a:ext cx="5389438" cy="5676230"/>
          </a:xfrm>
        </p:spPr>
        <p:txBody>
          <a:bodyPr/>
          <a:lstStyle>
            <a:lvl1pPr marL="342900" indent="-342900">
              <a:buClr>
                <a:srgbClr val="608898"/>
              </a:buClr>
              <a:buFont typeface="Wingdings" pitchFamily="2" charset="2"/>
              <a:buChar char="§"/>
              <a:defRPr sz="1800"/>
            </a:lvl1pPr>
            <a:lvl2pPr marL="742950" indent="-285750">
              <a:buClr>
                <a:srgbClr val="608898"/>
              </a:buClr>
              <a:buFont typeface="Arial" pitchFamily="34" charset="0"/>
              <a:buChar char="•"/>
              <a:defRPr sz="1600"/>
            </a:lvl2pPr>
            <a:lvl3pPr marL="1143000" indent="-228600">
              <a:buClr>
                <a:srgbClr val="608898"/>
              </a:buClr>
              <a:buFont typeface="Symbol" pitchFamily="18" charset="2"/>
              <a:buChar char="-"/>
              <a:defRPr sz="1400"/>
            </a:lvl3pPr>
            <a:lvl4pPr marL="1600200" indent="-228600">
              <a:buClr>
                <a:srgbClr val="608898"/>
              </a:buClr>
              <a:buFont typeface="Courier New" pitchFamily="49" charset="0"/>
              <a:buChar char="o"/>
              <a:defRPr sz="1200"/>
            </a:lvl4pPr>
            <a:lvl5pPr>
              <a:buClr>
                <a:srgbClr val="608898"/>
              </a:buCl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8800" y="1435101"/>
            <a:ext cx="3358009" cy="451418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148136" y="627205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Lehrstuhl für Marketing  </a:t>
            </a:r>
          </a:p>
          <a:p>
            <a:r>
              <a:rPr lang="de-DE" dirty="0"/>
              <a:t>Prof. Dr. Marko Sarstedt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5364088" y="6272057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Grundlagen Marketing </a:t>
            </a:r>
          </a:p>
          <a:p>
            <a:r>
              <a:rPr lang="de-DE" dirty="0"/>
              <a:t>Vorlesung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388424" y="6272057"/>
            <a:ext cx="576064" cy="365125"/>
          </a:xfrm>
          <a:prstGeom prst="rect">
            <a:avLst/>
          </a:prstGeom>
        </p:spPr>
        <p:txBody>
          <a:bodyPr/>
          <a:lstStyle/>
          <a:p>
            <a:fld id="{2AFADE57-80A0-40BD-9A6C-246239A7DE3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9673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8800" y="1267200"/>
            <a:ext cx="8899200" cy="468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8800" y="5661248"/>
            <a:ext cx="8899200" cy="28803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148136" y="627205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Lehrstuhl für Marketing  </a:t>
            </a:r>
          </a:p>
          <a:p>
            <a:r>
              <a:rPr lang="de-DE" dirty="0"/>
              <a:t>Prof. Dr. Marko Sarstedt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5364088" y="6272057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Grundlagen Marketing </a:t>
            </a:r>
          </a:p>
          <a:p>
            <a:r>
              <a:rPr lang="de-DE" dirty="0"/>
              <a:t>Vorlesung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388424" y="6272057"/>
            <a:ext cx="576064" cy="365125"/>
          </a:xfrm>
          <a:prstGeom prst="rect">
            <a:avLst/>
          </a:prstGeom>
        </p:spPr>
        <p:txBody>
          <a:bodyPr/>
          <a:lstStyle/>
          <a:p>
            <a:fld id="{2AFADE57-80A0-40BD-9A6C-246239A7DE39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118800" y="43200"/>
            <a:ext cx="8899789" cy="1143000"/>
          </a:xfrm>
        </p:spPr>
        <p:txBody>
          <a:bodyPr>
            <a:normAutofit/>
          </a:bodyPr>
          <a:lstStyle>
            <a:lvl1pPr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279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18800" y="44624"/>
            <a:ext cx="889978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18800" y="1268760"/>
            <a:ext cx="8899789" cy="46805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9EDD996-3500-CA4D-82BE-2CD70C792D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66410" b="-4935"/>
          <a:stretch/>
        </p:blipFill>
        <p:spPr>
          <a:xfrm>
            <a:off x="118800" y="6255600"/>
            <a:ext cx="2185356" cy="622069"/>
          </a:xfrm>
          <a:prstGeom prst="rect">
            <a:avLst/>
          </a:prstGeom>
        </p:spPr>
      </p:pic>
      <p:cxnSp>
        <p:nvCxnSpPr>
          <p:cNvPr id="10" name="Gerade Verbindung 9">
            <a:extLst>
              <a:ext uri="{FF2B5EF4-FFF2-40B4-BE49-F238E27FC236}">
                <a16:creationId xmlns:a16="http://schemas.microsoft.com/office/drawing/2014/main" id="{099DA9F6-993A-D44C-AD11-84E500DFF689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0" y="6205652"/>
            <a:ext cx="925252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67453AE3-8B70-AC40-9011-D8BD590963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8424" y="6272057"/>
            <a:ext cx="576064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2AFADE57-80A0-40BD-9A6C-246239A7DE39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7773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608898"/>
        </a:buClr>
        <a:buFont typeface="Wingdings" pitchFamily="2" charset="2"/>
        <a:buChar char="§"/>
        <a:defRPr sz="1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608898"/>
        </a:buClr>
        <a:buFont typeface="Arial" pitchFamily="34" charset="0"/>
        <a:buChar char="•"/>
        <a:defRPr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608898"/>
        </a:buClr>
        <a:buFont typeface="Symbol" pitchFamily="18" charset="2"/>
        <a:buChar char="-"/>
        <a:defRPr sz="1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608898"/>
        </a:buClr>
        <a:buFont typeface="Courier New" pitchFamily="49" charset="0"/>
        <a:buChar char="o"/>
        <a:defRPr sz="1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608898"/>
        </a:buClr>
        <a:buFont typeface="Arial" pitchFamily="34" charset="0"/>
        <a:buChar char="»"/>
        <a:defRPr sz="1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jpeg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DE57-80A0-40BD-9A6C-246239A7DE39}" type="slidenum">
              <a:rPr lang="de-DE" smtClean="0"/>
              <a:t>1</a:t>
            </a:fld>
            <a:endParaRPr lang="de-DE" dirty="0"/>
          </a:p>
        </p:txBody>
      </p:sp>
      <p:sp>
        <p:nvSpPr>
          <p:cNvPr id="12" name="Untertitel 10">
            <a:extLst>
              <a:ext uri="{FF2B5EF4-FFF2-40B4-BE49-F238E27FC236}">
                <a16:creationId xmlns:a16="http://schemas.microsoft.com/office/drawing/2014/main" id="{8439F118-F17E-6442-9E78-B45608C23083}"/>
              </a:ext>
            </a:extLst>
          </p:cNvPr>
          <p:cNvSpPr txBox="1">
            <a:spLocks/>
          </p:cNvSpPr>
          <p:nvPr/>
        </p:nvSpPr>
        <p:spPr>
          <a:xfrm>
            <a:off x="168956" y="2550926"/>
            <a:ext cx="8806088" cy="2246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608898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608898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608898"/>
              </a:buClr>
              <a:buFont typeface="Symbol" pitchFamily="18" charset="2"/>
              <a:buChar char="-"/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608898"/>
              </a:buClr>
              <a:buFont typeface="Courier New" pitchFamily="49" charset="0"/>
              <a:buChar char="o"/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608898"/>
              </a:buClr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</a:pPr>
            <a:r>
              <a:rPr lang="de-DE" sz="2800" b="1" dirty="0">
                <a:solidFill>
                  <a:schemeClr val="accent1"/>
                </a:solidFill>
                <a:latin typeface="Verdana"/>
                <a:ea typeface="+mn-ea"/>
                <a:cs typeface="+mn-cs"/>
              </a:rPr>
              <a:t>Ins Netz gegangen – Worauf wir beim Online-Shoppen achten (sollten) </a:t>
            </a:r>
          </a:p>
          <a:p>
            <a:pPr marL="0" indent="0">
              <a:spcBef>
                <a:spcPts val="0"/>
              </a:spcBef>
              <a:buClrTx/>
              <a:buNone/>
            </a:pPr>
            <a:endParaRPr lang="de-DE" sz="2200" dirty="0">
              <a:solidFill>
                <a:srgbClr val="B49D8C"/>
              </a:solidFill>
              <a:latin typeface="Verdana"/>
              <a:ea typeface="+mn-ea"/>
              <a:cs typeface="+mn-cs"/>
            </a:endParaRPr>
          </a:p>
          <a:p>
            <a:pPr marL="0" indent="0">
              <a:spcBef>
                <a:spcPts val="0"/>
              </a:spcBef>
              <a:buClrTx/>
              <a:buNone/>
            </a:pPr>
            <a:r>
              <a:rPr lang="de-DE" sz="2200" dirty="0">
                <a:solidFill>
                  <a:srgbClr val="B49D8C"/>
                </a:solidFill>
                <a:latin typeface="Verdana"/>
                <a:ea typeface="+mn-ea"/>
                <a:cs typeface="+mn-cs"/>
              </a:rPr>
              <a:t>Prof. Dr. Abdolkarim </a:t>
            </a:r>
            <a:r>
              <a:rPr lang="de-DE" sz="2200" dirty="0" err="1">
                <a:solidFill>
                  <a:srgbClr val="B49D8C"/>
                </a:solidFill>
                <a:latin typeface="Verdana"/>
                <a:ea typeface="+mn-ea"/>
                <a:cs typeface="+mn-cs"/>
              </a:rPr>
              <a:t>Sadrieh</a:t>
            </a:r>
            <a:endParaRPr lang="de-DE" sz="2200" dirty="0">
              <a:solidFill>
                <a:srgbClr val="B49D8C"/>
              </a:solidFill>
              <a:latin typeface="Verdana"/>
              <a:ea typeface="+mn-ea"/>
              <a:cs typeface="+mn-cs"/>
            </a:endParaRPr>
          </a:p>
          <a:p>
            <a:pPr marL="0" indent="0">
              <a:spcBef>
                <a:spcPts val="0"/>
              </a:spcBef>
              <a:buClrTx/>
              <a:buNone/>
            </a:pPr>
            <a:r>
              <a:rPr lang="de-DE" sz="2200" dirty="0">
                <a:solidFill>
                  <a:srgbClr val="B49D8C"/>
                </a:solidFill>
                <a:latin typeface="Verdana"/>
                <a:ea typeface="+mn-ea"/>
                <a:cs typeface="+mn-cs"/>
              </a:rPr>
              <a:t>Vertr.-Prof. Dr. Sören Köcher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4675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2">
            <a:extLst>
              <a:ext uri="{FF2B5EF4-FFF2-40B4-BE49-F238E27FC236}">
                <a16:creationId xmlns:a16="http://schemas.microsoft.com/office/drawing/2014/main" id="{7E57D08B-5488-0542-9F39-0BD14CD8C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8" y="685800"/>
            <a:ext cx="8208963" cy="457200"/>
          </a:xfrm>
        </p:spPr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Sollten wir nach den Sternen greifen?</a:t>
            </a: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7D9B7BC-5D93-1649-8565-0B75D85291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311" y="1256689"/>
            <a:ext cx="5538027" cy="1922291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9C89CC62-E6BF-1F45-ABFC-A14ADE259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3" y="2196631"/>
            <a:ext cx="4053487" cy="3429000"/>
          </a:xfrm>
          <a:prstGeom prst="rect">
            <a:avLst/>
          </a:prstGeom>
        </p:spPr>
      </p:pic>
      <p:pic>
        <p:nvPicPr>
          <p:cNvPr id="6148" name="Picture 4" descr="Dr. Sören Köcher zu Gast in der WDR-Sendung &amp;quot;Hier und heute&amp;quot; - Marketing -  WiWi - TU Dortmund">
            <a:extLst>
              <a:ext uri="{FF2B5EF4-FFF2-40B4-BE49-F238E27FC236}">
                <a16:creationId xmlns:a16="http://schemas.microsoft.com/office/drawing/2014/main" id="{1AF68789-A154-BE4F-8D63-AB32C84532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70" y="4293097"/>
            <a:ext cx="2897037" cy="166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62956C1F-8220-244F-AA13-0307A85CC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7" y="3642854"/>
            <a:ext cx="4549973" cy="536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welt-am-sonntag-sliderlogo | Rebekka Reinhard">
            <a:extLst>
              <a:ext uri="{FF2B5EF4-FFF2-40B4-BE49-F238E27FC236}">
                <a16:creationId xmlns:a16="http://schemas.microsoft.com/office/drawing/2014/main" id="{B5D07AAD-CF6D-EF4B-BABA-A2CBACF192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65" b="39076"/>
          <a:stretch/>
        </p:blipFill>
        <p:spPr bwMode="auto">
          <a:xfrm>
            <a:off x="3803915" y="1199845"/>
            <a:ext cx="2446703" cy="264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71BA3764-642D-504A-A103-D82A050B4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416" y="1143000"/>
            <a:ext cx="2265025" cy="87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Rebrush bei SPIEGEL ONLINE – Design Tagebuch">
            <a:extLst>
              <a:ext uri="{FF2B5EF4-FFF2-40B4-BE49-F238E27FC236}">
                <a16:creationId xmlns:a16="http://schemas.microsoft.com/office/drawing/2014/main" id="{FD9B0094-C5A4-9341-ACB1-A02AAD9A42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741" y="4293097"/>
            <a:ext cx="1555155" cy="113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test (Zeitschrift) – Wikipedia">
            <a:extLst>
              <a:ext uri="{FF2B5EF4-FFF2-40B4-BE49-F238E27FC236}">
                <a16:creationId xmlns:a16="http://schemas.microsoft.com/office/drawing/2014/main" id="{EEA4F4A0-8CE1-D048-9BE1-CE92B68649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914" y="5340978"/>
            <a:ext cx="965597" cy="144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EC7220E-FD61-2943-8CEC-69653952A3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47011" y="5079372"/>
            <a:ext cx="2330880" cy="1319896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77040B25-620A-AE79-D748-D80EBFF9B9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6241" y="2006622"/>
            <a:ext cx="2690507" cy="147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5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18E765-151A-274C-B242-29FBDB037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8424" y="6272057"/>
            <a:ext cx="576064" cy="365125"/>
          </a:xfrm>
          <a:prstGeom prst="rect">
            <a:avLst/>
          </a:prstGeom>
        </p:spPr>
        <p:txBody>
          <a:bodyPr/>
          <a:lstStyle/>
          <a:p>
            <a:fld id="{2AFADE57-80A0-40BD-9A6C-246239A7DE39}" type="slidenum">
              <a:rPr lang="de-DE" smtClean="0"/>
              <a:t>11</a:t>
            </a:fld>
            <a:endParaRPr lang="de-DE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FDEF97D8-87C5-5D4C-ABD0-F10B993DF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655" y="1360624"/>
            <a:ext cx="6192689" cy="3508536"/>
          </a:xfrm>
        </p:spPr>
        <p:txBody>
          <a:bodyPr>
            <a:normAutofit/>
          </a:bodyPr>
          <a:lstStyle/>
          <a:p>
            <a:pPr algn="ctr"/>
            <a:r>
              <a:rPr lang="de-DE" b="1" dirty="0">
                <a:solidFill>
                  <a:srgbClr val="000000"/>
                </a:solidFill>
              </a:rPr>
              <a:t>Vielen Dank für Ihre Aufmerksamkeit!</a:t>
            </a:r>
            <a:br>
              <a:rPr lang="de-DE" b="1" dirty="0">
                <a:solidFill>
                  <a:srgbClr val="000000"/>
                </a:solidFill>
              </a:rPr>
            </a:br>
            <a:br>
              <a:rPr lang="de-DE" b="1" dirty="0">
                <a:solidFill>
                  <a:srgbClr val="000000"/>
                </a:solidFill>
              </a:rPr>
            </a:br>
            <a:br>
              <a:rPr lang="de-DE" b="1" dirty="0">
                <a:solidFill>
                  <a:srgbClr val="000000"/>
                </a:solidFill>
              </a:rPr>
            </a:br>
            <a:br>
              <a:rPr lang="de-DE" b="1" dirty="0">
                <a:solidFill>
                  <a:srgbClr val="000000"/>
                </a:solidFill>
              </a:rPr>
            </a:br>
            <a:r>
              <a:rPr lang="de-DE" b="1" dirty="0">
                <a:solidFill>
                  <a:srgbClr val="000000"/>
                </a:solidFill>
              </a:rPr>
              <a:t>Lieber Karim, herzlichen Dank, dass du heute für mich eingesprungen bist </a:t>
            </a:r>
            <a:r>
              <a:rPr lang="de-DE" b="1" dirty="0">
                <a:solidFill>
                  <a:srgbClr val="000000"/>
                </a:solidFill>
                <a:sym typeface="Wingdings" pitchFamily="2" charset="2"/>
              </a:rPr>
              <a:t></a:t>
            </a:r>
            <a:endParaRPr lang="de-DE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875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92876E1-BB92-7E76-FE00-BB86A551F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DE57-80A0-40BD-9A6C-246239A7DE39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2050" name="Picture 2" descr="Power-Point-Karaoke: Die Folien-Schlacht mit Spaßgarantie! - Business  Analyse Camp">
            <a:extLst>
              <a:ext uri="{FF2B5EF4-FFF2-40B4-BE49-F238E27FC236}">
                <a16:creationId xmlns:a16="http://schemas.microsoft.com/office/drawing/2014/main" id="{664ECB0B-A066-3ED1-FCBE-177ADF3200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40" y="1333035"/>
            <a:ext cx="7452320" cy="419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319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84553279-96FB-CE44-B4F5-9E2D30CE9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563" y="1796820"/>
            <a:ext cx="7356309" cy="3999345"/>
          </a:xfrm>
          <a:prstGeom prst="rect">
            <a:avLst/>
          </a:prstGeom>
        </p:spPr>
      </p:pic>
      <p:sp>
        <p:nvSpPr>
          <p:cNvPr id="14" name="Titel 2">
            <a:extLst>
              <a:ext uri="{FF2B5EF4-FFF2-40B4-BE49-F238E27FC236}">
                <a16:creationId xmlns:a16="http://schemas.microsoft.com/office/drawing/2014/main" id="{89D61442-914D-7248-8142-E6993E8FF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8" y="685800"/>
            <a:ext cx="8208963" cy="457200"/>
          </a:xfrm>
        </p:spPr>
        <p:txBody>
          <a:bodyPr/>
          <a:lstStyle/>
          <a:p>
            <a:r>
              <a:rPr lang="de-DE" dirty="0">
                <a:latin typeface="Lucida Sans Unicode" pitchFamily="34" charset="0"/>
              </a:rPr>
              <a:t>Welche Webcam ist besser? – Und warum?</a:t>
            </a:r>
            <a:endParaRPr lang="de-DE" dirty="0"/>
          </a:p>
        </p:txBody>
      </p:sp>
      <p:sp>
        <p:nvSpPr>
          <p:cNvPr id="4" name="Titel 2">
            <a:extLst>
              <a:ext uri="{FF2B5EF4-FFF2-40B4-BE49-F238E27FC236}">
                <a16:creationId xmlns:a16="http://schemas.microsoft.com/office/drawing/2014/main" id="{4F9E5E85-959E-ACE6-7CA9-EABDC9961B96}"/>
              </a:ext>
            </a:extLst>
          </p:cNvPr>
          <p:cNvSpPr txBox="1">
            <a:spLocks/>
          </p:cNvSpPr>
          <p:nvPr/>
        </p:nvSpPr>
        <p:spPr>
          <a:xfrm>
            <a:off x="3203848" y="5229200"/>
            <a:ext cx="4885143" cy="943000"/>
          </a:xfrm>
          <a:prstGeom prst="rect">
            <a:avLst/>
          </a:prstGeom>
        </p:spPr>
        <p:txBody>
          <a:bodyPr vert="horz" wrap="square" lIns="91440" tIns="50791" rIns="91440" bIns="45720" rtlCol="0" anchor="t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1" kern="1200">
                <a:solidFill>
                  <a:srgbClr val="7A003F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>
                <a:latin typeface="Lucida Sans Unicode" pitchFamily="34" charset="0"/>
              </a:rPr>
              <a:t>Solange fragen, bis jemand sagt: „Kamera A wegen der besseren Kundenbewertung.“</a:t>
            </a:r>
            <a:endParaRPr lang="de-DE" dirty="0"/>
          </a:p>
        </p:txBody>
      </p:sp>
      <p:sp>
        <p:nvSpPr>
          <p:cNvPr id="5" name="Titel 2">
            <a:extLst>
              <a:ext uri="{FF2B5EF4-FFF2-40B4-BE49-F238E27FC236}">
                <a16:creationId xmlns:a16="http://schemas.microsoft.com/office/drawing/2014/main" id="{AEC2E45A-9995-4A07-BA95-73ADD654909B}"/>
              </a:ext>
            </a:extLst>
          </p:cNvPr>
          <p:cNvSpPr txBox="1">
            <a:spLocks/>
          </p:cNvSpPr>
          <p:nvPr/>
        </p:nvSpPr>
        <p:spPr>
          <a:xfrm>
            <a:off x="197733" y="1963688"/>
            <a:ext cx="340711" cy="457200"/>
          </a:xfrm>
          <a:prstGeom prst="rect">
            <a:avLst/>
          </a:prstGeom>
        </p:spPr>
        <p:txBody>
          <a:bodyPr vert="horz" wrap="square" lIns="91440" tIns="50791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1" kern="1200">
                <a:solidFill>
                  <a:srgbClr val="7A003F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>
                <a:latin typeface="Lucida Sans Unicode" pitchFamily="34" charset="0"/>
              </a:rPr>
              <a:t>A</a:t>
            </a:r>
            <a:endParaRPr lang="de-DE" dirty="0"/>
          </a:p>
        </p:txBody>
      </p:sp>
      <p:sp>
        <p:nvSpPr>
          <p:cNvPr id="6" name="Titel 2">
            <a:extLst>
              <a:ext uri="{FF2B5EF4-FFF2-40B4-BE49-F238E27FC236}">
                <a16:creationId xmlns:a16="http://schemas.microsoft.com/office/drawing/2014/main" id="{20801B1F-2144-B4D8-9ACB-2925C382495C}"/>
              </a:ext>
            </a:extLst>
          </p:cNvPr>
          <p:cNvSpPr txBox="1">
            <a:spLocks/>
          </p:cNvSpPr>
          <p:nvPr/>
        </p:nvSpPr>
        <p:spPr>
          <a:xfrm>
            <a:off x="197441" y="4051920"/>
            <a:ext cx="340711" cy="457200"/>
          </a:xfrm>
          <a:prstGeom prst="rect">
            <a:avLst/>
          </a:prstGeom>
        </p:spPr>
        <p:txBody>
          <a:bodyPr vert="horz" wrap="square" lIns="91440" tIns="50791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1" kern="1200">
                <a:solidFill>
                  <a:srgbClr val="7A003F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>
                <a:latin typeface="Lucida Sans Unicode" pitchFamily="34" charset="0"/>
              </a:rPr>
              <a:t>B</a:t>
            </a:r>
            <a:endParaRPr lang="de-DE" dirty="0"/>
          </a:p>
        </p:txBody>
      </p:sp>
      <p:pic>
        <p:nvPicPr>
          <p:cNvPr id="3074" name="Picture 2" descr="Emojis: Whatsapp, Telegram - diese Smileys nutzen fast alle falsch |  Kölnische Rundschau">
            <a:extLst>
              <a:ext uri="{FF2B5EF4-FFF2-40B4-BE49-F238E27FC236}">
                <a16:creationId xmlns:a16="http://schemas.microsoft.com/office/drawing/2014/main" id="{FC543DE2-EE96-3926-25A9-57D75E46E0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6"/>
          <a:stretch/>
        </p:blipFill>
        <p:spPr bwMode="auto">
          <a:xfrm>
            <a:off x="7509461" y="5301207"/>
            <a:ext cx="1130176" cy="76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6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1B80C8B6-506D-9D63-ABF2-A5DE6BA6B1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772" y="4303240"/>
            <a:ext cx="2119338" cy="155970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FD9E214-E178-1CE0-FE35-EB76BA8F6B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972" y="960120"/>
            <a:ext cx="4795183" cy="212604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5BA1997-83EA-8EC5-0882-4A29DE8A7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3855" y="2464668"/>
            <a:ext cx="3095625" cy="24765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FACD067-E190-CD37-F3EC-0B19BC3D37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890" y="4365104"/>
            <a:ext cx="2943778" cy="183986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E5D16017-1CFA-9739-3B60-1A5F8DA89E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0646" y="2860264"/>
            <a:ext cx="1668873" cy="1668873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458DEFA3-2FF7-815D-A8B0-445B44F122B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897" t="2110" r="1840" b="5680"/>
          <a:stretch/>
        </p:blipFill>
        <p:spPr>
          <a:xfrm>
            <a:off x="3795567" y="4813131"/>
            <a:ext cx="1987826" cy="100054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E5642905-AA53-6D4F-F46A-DA23B31C103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33" b="24129"/>
          <a:stretch/>
        </p:blipFill>
        <p:spPr>
          <a:xfrm>
            <a:off x="466728" y="1268760"/>
            <a:ext cx="3413780" cy="1263778"/>
          </a:xfrm>
          <a:prstGeom prst="rect">
            <a:avLst/>
          </a:prstGeom>
        </p:spPr>
      </p:pic>
      <p:sp>
        <p:nvSpPr>
          <p:cNvPr id="14" name="Titel 2">
            <a:extLst>
              <a:ext uri="{FF2B5EF4-FFF2-40B4-BE49-F238E27FC236}">
                <a16:creationId xmlns:a16="http://schemas.microsoft.com/office/drawing/2014/main" id="{89D61442-914D-7248-8142-E6993E8FF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216" y="685800"/>
            <a:ext cx="8677272" cy="731488"/>
          </a:xfrm>
        </p:spPr>
        <p:txBody>
          <a:bodyPr>
            <a:normAutofit/>
          </a:bodyPr>
          <a:lstStyle/>
          <a:p>
            <a:r>
              <a:rPr lang="de-DE" dirty="0">
                <a:latin typeface="Lucida Sans Unicode" pitchFamily="34" charset="0"/>
              </a:rPr>
              <a:t>Heutzutage sind Kundenbewertungen eines der zentralen Kaufentscheidungskriterien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695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">
            <a:extLst>
              <a:ext uri="{FF2B5EF4-FFF2-40B4-BE49-F238E27FC236}">
                <a16:creationId xmlns:a16="http://schemas.microsoft.com/office/drawing/2014/main" id="{800A7A5A-9FD0-114C-845B-42152338FF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47879" y="1412776"/>
            <a:ext cx="4848591" cy="4320480"/>
          </a:xfrm>
        </p:spPr>
        <p:txBody>
          <a:bodyPr/>
          <a:lstStyle/>
          <a:p>
            <a:endParaRPr lang="de-DE" dirty="0"/>
          </a:p>
          <a:p>
            <a:r>
              <a:rPr lang="de-DE" dirty="0"/>
              <a:t>Sind Kundenbewertungen ein guter Indikator für die Qualität eines Produktes? </a:t>
            </a:r>
          </a:p>
          <a:p>
            <a:endParaRPr lang="de-DE" dirty="0"/>
          </a:p>
          <a:p>
            <a:r>
              <a:rPr lang="de-DE" dirty="0"/>
              <a:t>Zur Beantwortung dieser Forschungsfrage wurde der Zusammenhang zwischen Kundenbewertungen auf Amazon und Indikator der „tatsächlichen“ Qualität eines Produktes untersucht</a:t>
            </a: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7E57D08B-5488-0542-9F39-0BD14CD8C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8" y="685800"/>
            <a:ext cx="8208963" cy="457200"/>
          </a:xfrm>
        </p:spPr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ABER: Sollten wir nach den Sternen greifen?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5EAD17D-73FE-7E49-B2D7-5263EF6457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74" y="1730845"/>
            <a:ext cx="2727663" cy="398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A5C81F6-123B-F44A-B89F-5369DED1B9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602591"/>
            <a:ext cx="2401057" cy="675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est (Zeitschrift) – Wikipedia">
            <a:extLst>
              <a:ext uri="{FF2B5EF4-FFF2-40B4-BE49-F238E27FC236}">
                <a16:creationId xmlns:a16="http://schemas.microsoft.com/office/drawing/2014/main" id="{F9BF464D-8154-B043-A23A-7CD14AAFA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434" y="4437112"/>
            <a:ext cx="1029046" cy="154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el 2">
            <a:extLst>
              <a:ext uri="{FF2B5EF4-FFF2-40B4-BE49-F238E27FC236}">
                <a16:creationId xmlns:a16="http://schemas.microsoft.com/office/drawing/2014/main" id="{A1154D0B-DFE6-8F87-4180-1338E704E8AA}"/>
              </a:ext>
            </a:extLst>
          </p:cNvPr>
          <p:cNvSpPr txBox="1">
            <a:spLocks/>
          </p:cNvSpPr>
          <p:nvPr/>
        </p:nvSpPr>
        <p:spPr>
          <a:xfrm>
            <a:off x="3811057" y="4704031"/>
            <a:ext cx="4584849" cy="1164113"/>
          </a:xfrm>
          <a:prstGeom prst="rect">
            <a:avLst/>
          </a:prstGeom>
        </p:spPr>
        <p:txBody>
          <a:bodyPr vert="horz" wrap="square" lIns="91440" tIns="50791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1" kern="1200">
                <a:solidFill>
                  <a:srgbClr val="7A003F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>
                <a:latin typeface="Lucida Sans Unicode" pitchFamily="34" charset="0"/>
              </a:rPr>
              <a:t>Was könnte als Maß für die „tatsächliche“ Qualität eines Produktes verwendet werden?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169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">
            <a:extLst>
              <a:ext uri="{FF2B5EF4-FFF2-40B4-BE49-F238E27FC236}">
                <a16:creationId xmlns:a16="http://schemas.microsoft.com/office/drawing/2014/main" id="{800A7A5A-9FD0-114C-845B-42152338FF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5487" y="1412776"/>
            <a:ext cx="8208962" cy="4320480"/>
          </a:xfrm>
        </p:spPr>
        <p:txBody>
          <a:bodyPr/>
          <a:lstStyle/>
          <a:p>
            <a:endParaRPr lang="de-DE" dirty="0"/>
          </a:p>
          <a:p>
            <a:r>
              <a:rPr lang="de-DE" dirty="0"/>
              <a:t>Stiftung Warentest-Bewertungen von Consumer Electronics-Produkten, die in einem Zeitraum von 4 Jahren getestet wurden: 2.473 Produkte in 352 Produktkategorien </a:t>
            </a:r>
          </a:p>
          <a:p>
            <a:endParaRPr lang="de-DE" dirty="0"/>
          </a:p>
          <a:p>
            <a:r>
              <a:rPr lang="de-DE" dirty="0"/>
              <a:t>Amazon-Kundenbewertungen von 1.322 Produkten in 224 Produktkategorien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7E57D08B-5488-0542-9F39-0BD14CD8C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8" y="685800"/>
            <a:ext cx="8208963" cy="457200"/>
          </a:xfrm>
        </p:spPr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Datengrundlage</a:t>
            </a:r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F5F36B0-FC50-851F-F57B-2C7A461DC5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566" y="3761878"/>
            <a:ext cx="4137918" cy="2410322"/>
          </a:xfrm>
          <a:prstGeom prst="rect">
            <a:avLst/>
          </a:prstGeom>
        </p:spPr>
      </p:pic>
      <p:pic>
        <p:nvPicPr>
          <p:cNvPr id="1028" name="Picture 4" descr="test (Zeitschrift) – Wikipedia">
            <a:extLst>
              <a:ext uri="{FF2B5EF4-FFF2-40B4-BE49-F238E27FC236}">
                <a16:creationId xmlns:a16="http://schemas.microsoft.com/office/drawing/2014/main" id="{F9BF464D-8154-B043-A23A-7CD14AAFA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86" y="4096918"/>
            <a:ext cx="1160161" cy="174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A495701-4213-83AA-B252-3DC7B219E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16210">
            <a:off x="5441612" y="3611239"/>
            <a:ext cx="3515000" cy="113078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E1961B12-55B6-46F9-3889-963F9533C8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12229">
            <a:off x="5428950" y="4270292"/>
            <a:ext cx="3602436" cy="115352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7E243EA3-9787-A502-C9D7-044E0243D3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126963">
            <a:off x="5409563" y="4853941"/>
            <a:ext cx="3670680" cy="1182564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7EF8108C-8CD6-D895-87A4-A11A74D9C0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214" y="3955059"/>
            <a:ext cx="2401057" cy="675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14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">
            <a:extLst>
              <a:ext uri="{FF2B5EF4-FFF2-40B4-BE49-F238E27FC236}">
                <a16:creationId xmlns:a16="http://schemas.microsoft.com/office/drawing/2014/main" id="{800A7A5A-9FD0-114C-845B-42152338FF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5487" y="1412776"/>
            <a:ext cx="8208962" cy="2232248"/>
          </a:xfrm>
        </p:spPr>
        <p:txBody>
          <a:bodyPr/>
          <a:lstStyle/>
          <a:p>
            <a:endParaRPr lang="de-DE" dirty="0"/>
          </a:p>
          <a:p>
            <a:r>
              <a:rPr lang="de-DE" dirty="0"/>
              <a:t>Für jede der 224 Produktkategorien wurde die Korrelation </a:t>
            </a:r>
            <a:r>
              <a:rPr lang="de-DE" altLang="de-DE" dirty="0">
                <a:latin typeface="Lucida Sans Unicode" pitchFamily="34" charset="0"/>
              </a:rPr>
              <a:t>zwischen Amazon-Kundenbewertungen und Stiftung Warentest-Bewertungen berechnet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7E57D08B-5488-0542-9F39-0BD14CD8C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8" y="685800"/>
            <a:ext cx="8208963" cy="870992"/>
          </a:xfrm>
        </p:spPr>
        <p:txBody>
          <a:bodyPr>
            <a:normAutofit/>
          </a:bodyPr>
          <a:lstStyle/>
          <a:p>
            <a:r>
              <a:rPr lang="de-DE" altLang="de-DE" dirty="0">
                <a:latin typeface="Lucida Sans Unicode" pitchFamily="34" charset="0"/>
              </a:rPr>
              <a:t>Zusammenhang zwischen Amazon-Kundenbewertungen und Stiftung Warentest-Bewertungen </a:t>
            </a:r>
            <a:endParaRPr lang="de-DE" dirty="0"/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308C936C-A8DF-D999-1FDA-C7ECF390C05B}"/>
              </a:ext>
            </a:extLst>
          </p:cNvPr>
          <p:cNvSpPr txBox="1">
            <a:spLocks/>
          </p:cNvSpPr>
          <p:nvPr/>
        </p:nvSpPr>
        <p:spPr>
          <a:xfrm>
            <a:off x="394494" y="2846943"/>
            <a:ext cx="8065937" cy="1164113"/>
          </a:xfrm>
          <a:prstGeom prst="rect">
            <a:avLst/>
          </a:prstGeom>
        </p:spPr>
        <p:txBody>
          <a:bodyPr vert="horz" wrap="square" lIns="91440" tIns="50791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1" kern="1200">
                <a:solidFill>
                  <a:srgbClr val="7A003F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>
                <a:latin typeface="Lucida Sans Unicode" pitchFamily="34" charset="0"/>
              </a:rPr>
              <a:t>Was glauben Sie: Wie hoch war die durchschnittliche Korrelation zwischen den beiden Qualitätsindikatoren?</a:t>
            </a:r>
            <a:endParaRPr lang="de-DE" dirty="0"/>
          </a:p>
        </p:txBody>
      </p:sp>
      <p:sp>
        <p:nvSpPr>
          <p:cNvPr id="13" name="Textplatzhalter 1">
            <a:extLst>
              <a:ext uri="{FF2B5EF4-FFF2-40B4-BE49-F238E27FC236}">
                <a16:creationId xmlns:a16="http://schemas.microsoft.com/office/drawing/2014/main" id="{E1CB2789-35E0-420C-B1B4-5648AD7D1B7C}"/>
              </a:ext>
            </a:extLst>
          </p:cNvPr>
          <p:cNvSpPr txBox="1">
            <a:spLocks/>
          </p:cNvSpPr>
          <p:nvPr/>
        </p:nvSpPr>
        <p:spPr>
          <a:xfrm>
            <a:off x="394494" y="3645024"/>
            <a:ext cx="8208962" cy="2232248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271456" indent="-271456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>
                <a:srgbClr val="608898"/>
              </a:buClr>
              <a:buSzPct val="150000"/>
              <a:buFont typeface="Arial"/>
              <a:buChar char="•"/>
              <a:defRPr sz="1600" kern="1200">
                <a:solidFill>
                  <a:srgbClr val="000000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1pPr>
            <a:lvl2pPr marL="271456" indent="-271456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>
                <a:srgbClr val="608898"/>
              </a:buClr>
              <a:buSzPct val="150000"/>
              <a:buFont typeface="Arial"/>
              <a:buChar char="•"/>
              <a:defRPr sz="1600" kern="1200">
                <a:solidFill>
                  <a:srgbClr val="000000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2pPr>
            <a:lvl3pPr marL="271456" indent="-271456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>
                <a:srgbClr val="608898"/>
              </a:buClr>
              <a:buSzPct val="150000"/>
              <a:buFont typeface="Arial"/>
              <a:buChar char="•"/>
              <a:defRPr sz="1600" kern="1200">
                <a:solidFill>
                  <a:srgbClr val="000000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3pPr>
            <a:lvl4pPr marL="271456" indent="-271456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>
                <a:srgbClr val="608898"/>
              </a:buClr>
              <a:buSzPct val="150000"/>
              <a:buFont typeface="Arial"/>
              <a:buChar char="•"/>
              <a:tabLst/>
              <a:defRPr sz="1600" kern="1200">
                <a:solidFill>
                  <a:srgbClr val="000000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4pPr>
            <a:lvl5pPr marL="271456" indent="-271456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>
                <a:srgbClr val="608898"/>
              </a:buClr>
              <a:buSzPct val="150000"/>
              <a:buFont typeface="Arial"/>
              <a:buChar char="•"/>
              <a:defRPr sz="1600" kern="1200">
                <a:solidFill>
                  <a:srgbClr val="000000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  <a:p>
            <a:r>
              <a:rPr lang="de-DE" dirty="0"/>
              <a:t>Durchschnittliche Korrelation lag bei 0,18</a:t>
            </a:r>
          </a:p>
          <a:p>
            <a:endParaRPr lang="de-DE" dirty="0"/>
          </a:p>
          <a:p>
            <a:r>
              <a:rPr lang="de-DE" dirty="0"/>
              <a:t>In 36,3% der Produktkategorien war die Korrelation sogar negativ</a:t>
            </a:r>
          </a:p>
          <a:p>
            <a:pPr marL="0" indent="0">
              <a:buFont typeface="Arial"/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587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2">
            <a:extLst>
              <a:ext uri="{FF2B5EF4-FFF2-40B4-BE49-F238E27FC236}">
                <a16:creationId xmlns:a16="http://schemas.microsoft.com/office/drawing/2014/main" id="{7E57D08B-5488-0542-9F39-0BD14CD8C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8" y="685800"/>
            <a:ext cx="8208963" cy="870992"/>
          </a:xfrm>
        </p:spPr>
        <p:txBody>
          <a:bodyPr>
            <a:normAutofit/>
          </a:bodyPr>
          <a:lstStyle/>
          <a:p>
            <a:r>
              <a:rPr lang="de-DE" altLang="de-DE" dirty="0">
                <a:latin typeface="Lucida Sans Unicode" pitchFamily="34" charset="0"/>
              </a:rPr>
              <a:t>Follow-Up Analyse</a:t>
            </a:r>
            <a:endParaRPr lang="de-DE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7CED4CA6-3E7E-9FE9-2815-70E6FCB0B5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966312"/>
              </p:ext>
            </p:extLst>
          </p:nvPr>
        </p:nvGraphicFramePr>
        <p:xfrm>
          <a:off x="466728" y="1366128"/>
          <a:ext cx="8353744" cy="285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872">
                  <a:extLst>
                    <a:ext uri="{9D8B030D-6E8A-4147-A177-3AD203B41FA5}">
                      <a16:colId xmlns:a16="http://schemas.microsoft.com/office/drawing/2014/main" val="787765451"/>
                    </a:ext>
                  </a:extLst>
                </a:gridCol>
                <a:gridCol w="4176872">
                  <a:extLst>
                    <a:ext uri="{9D8B030D-6E8A-4147-A177-3AD203B41FA5}">
                      <a16:colId xmlns:a16="http://schemas.microsoft.com/office/drawing/2014/main" val="187811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Abhängige Variable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Stiftung Warentest-Bewertung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127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Unabhängige Variablen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760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/>
                        <a:t>Amazon-Kundenbewertung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/>
                        <a:t>0,08*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9041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/>
                        <a:t>Preis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/>
                        <a:t>0,31*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7370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Standardfehler </a:t>
                      </a:r>
                    </a:p>
                    <a:p>
                      <a:r>
                        <a:rPr lang="de-DE" sz="1200" dirty="0"/>
                        <a:t>(Statistisches Maß für die Genauigkeit der durchschnittlichen Kundenbewertung)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-0,18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6781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Amazon-Kundenbewertung X Standardfehler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-0,01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62407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C845020A-B1D0-B082-A746-ACEF9CEF55AD}"/>
              </a:ext>
            </a:extLst>
          </p:cNvPr>
          <p:cNvSpPr txBox="1"/>
          <p:nvPr/>
        </p:nvSpPr>
        <p:spPr>
          <a:xfrm>
            <a:off x="452912" y="4293096"/>
            <a:ext cx="1354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*p &lt; 0,05</a:t>
            </a:r>
          </a:p>
        </p:txBody>
      </p:sp>
      <p:sp>
        <p:nvSpPr>
          <p:cNvPr id="12" name="Textplatzhalter 1">
            <a:extLst>
              <a:ext uri="{FF2B5EF4-FFF2-40B4-BE49-F238E27FC236}">
                <a16:creationId xmlns:a16="http://schemas.microsoft.com/office/drawing/2014/main" id="{B411ED5E-F85A-27DB-B922-AB7E1CA6EB92}"/>
              </a:ext>
            </a:extLst>
          </p:cNvPr>
          <p:cNvSpPr txBox="1">
            <a:spLocks/>
          </p:cNvSpPr>
          <p:nvPr/>
        </p:nvSpPr>
        <p:spPr>
          <a:xfrm>
            <a:off x="394494" y="4941168"/>
            <a:ext cx="8208962" cy="1296144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271456" indent="-271456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>
                <a:srgbClr val="608898"/>
              </a:buClr>
              <a:buSzPct val="150000"/>
              <a:buFont typeface="Arial"/>
              <a:buChar char="•"/>
              <a:defRPr sz="1600" kern="1200">
                <a:solidFill>
                  <a:srgbClr val="000000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1pPr>
            <a:lvl2pPr marL="271456" indent="-271456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>
                <a:srgbClr val="608898"/>
              </a:buClr>
              <a:buSzPct val="150000"/>
              <a:buFont typeface="Arial"/>
              <a:buChar char="•"/>
              <a:defRPr sz="1600" kern="1200">
                <a:solidFill>
                  <a:srgbClr val="000000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2pPr>
            <a:lvl3pPr marL="271456" indent="-271456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>
                <a:srgbClr val="608898"/>
              </a:buClr>
              <a:buSzPct val="150000"/>
              <a:buFont typeface="Arial"/>
              <a:buChar char="•"/>
              <a:defRPr sz="1600" kern="1200">
                <a:solidFill>
                  <a:srgbClr val="000000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3pPr>
            <a:lvl4pPr marL="271456" indent="-271456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>
                <a:srgbClr val="608898"/>
              </a:buClr>
              <a:buSzPct val="150000"/>
              <a:buFont typeface="Arial"/>
              <a:buChar char="•"/>
              <a:tabLst/>
              <a:defRPr sz="1600" kern="1200">
                <a:solidFill>
                  <a:srgbClr val="000000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4pPr>
            <a:lvl5pPr marL="271456" indent="-271456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>
                <a:srgbClr val="608898"/>
              </a:buClr>
              <a:buSzPct val="150000"/>
              <a:buFont typeface="Arial"/>
              <a:buChar char="•"/>
              <a:defRPr sz="1600" kern="1200">
                <a:solidFill>
                  <a:srgbClr val="000000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Der Preis eines Produktes ist ein besserer Indikator für dessen Qualität als die Amazon-Kundenbewertung</a:t>
            </a:r>
          </a:p>
        </p:txBody>
      </p:sp>
    </p:spTree>
    <p:extLst>
      <p:ext uri="{BB962C8B-B14F-4D97-AF65-F5344CB8AC3E}">
        <p14:creationId xmlns:p14="http://schemas.microsoft.com/office/powerpoint/2010/main" val="382145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2">
            <a:extLst>
              <a:ext uri="{FF2B5EF4-FFF2-40B4-BE49-F238E27FC236}">
                <a16:creationId xmlns:a16="http://schemas.microsoft.com/office/drawing/2014/main" id="{7E57D08B-5488-0542-9F39-0BD14CD8C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8" y="685800"/>
            <a:ext cx="8208963" cy="457200"/>
          </a:xfrm>
        </p:spPr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Sollten wir nach den Sternen greifen?</a:t>
            </a:r>
            <a:endParaRPr lang="de-DE" dirty="0"/>
          </a:p>
        </p:txBody>
      </p:sp>
      <p:sp>
        <p:nvSpPr>
          <p:cNvPr id="8" name="Textplatzhalter 1">
            <a:extLst>
              <a:ext uri="{FF2B5EF4-FFF2-40B4-BE49-F238E27FC236}">
                <a16:creationId xmlns:a16="http://schemas.microsoft.com/office/drawing/2014/main" id="{D7BE205C-FA50-CB41-88AD-3BC9863F54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6729" y="1412776"/>
            <a:ext cx="8208963" cy="3240360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„Das bedeutet, dass man nicht unbedingt ein gutes Produkt kauft, wenn man sich für ein Produkt mit einer hohen durchschnittlichen Bewertung entscheidet“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2000" b="1" dirty="0"/>
              <a:t>Wie lässt sich der geringe Zusammenhang zwischen Amazon-Kundenbewertungen und der „tatsächlichen“ Qualität eines Produkte erklären?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Textplatzhalter 1">
            <a:extLst>
              <a:ext uri="{FF2B5EF4-FFF2-40B4-BE49-F238E27FC236}">
                <a16:creationId xmlns:a16="http://schemas.microsoft.com/office/drawing/2014/main" id="{21605EC0-A4E6-4357-BEA7-31C5DF21CD6F}"/>
              </a:ext>
            </a:extLst>
          </p:cNvPr>
          <p:cNvSpPr txBox="1">
            <a:spLocks/>
          </p:cNvSpPr>
          <p:nvPr/>
        </p:nvSpPr>
        <p:spPr>
          <a:xfrm>
            <a:off x="466728" y="3537012"/>
            <a:ext cx="8208963" cy="1404156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271456" indent="-271456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>
                <a:srgbClr val="608898"/>
              </a:buClr>
              <a:buSzPct val="150000"/>
              <a:buFont typeface="Arial"/>
              <a:buChar char="•"/>
              <a:defRPr sz="1600" kern="1200">
                <a:solidFill>
                  <a:srgbClr val="000000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1pPr>
            <a:lvl2pPr marL="271456" indent="-271456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>
                <a:srgbClr val="608898"/>
              </a:buClr>
              <a:buSzPct val="150000"/>
              <a:buFont typeface="Arial"/>
              <a:buChar char="•"/>
              <a:defRPr sz="1600" kern="1200">
                <a:solidFill>
                  <a:srgbClr val="000000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2pPr>
            <a:lvl3pPr marL="271456" indent="-271456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>
                <a:srgbClr val="608898"/>
              </a:buClr>
              <a:buSzPct val="150000"/>
              <a:buFont typeface="Arial"/>
              <a:buChar char="•"/>
              <a:defRPr sz="1600" kern="1200">
                <a:solidFill>
                  <a:srgbClr val="000000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3pPr>
            <a:lvl4pPr marL="271456" indent="-271456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>
                <a:srgbClr val="608898"/>
              </a:buClr>
              <a:buSzPct val="150000"/>
              <a:buFont typeface="Arial"/>
              <a:buChar char="•"/>
              <a:tabLst/>
              <a:defRPr sz="1600" kern="1200">
                <a:solidFill>
                  <a:srgbClr val="000000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4pPr>
            <a:lvl5pPr marL="271456" indent="-271456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>
                <a:srgbClr val="608898"/>
              </a:buClr>
              <a:buSzPct val="150000"/>
              <a:buFont typeface="Arial"/>
              <a:buChar char="•"/>
              <a:defRPr sz="1600" kern="1200">
                <a:solidFill>
                  <a:srgbClr val="000000"/>
                </a:solidFill>
                <a:latin typeface="Lucida Sans Unicode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Statistische Probleme (oft geringe Fallzahl)</a:t>
            </a:r>
          </a:p>
          <a:p>
            <a:endParaRPr lang="de-DE" dirty="0"/>
          </a:p>
          <a:p>
            <a:r>
              <a:rPr lang="de-DE" dirty="0"/>
              <a:t>Sampling Probleme (keine Repräsentativität durch Self-Selection)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209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Larissa">
  <a:themeElements>
    <a:clrScheme name="Benutzerdefiniert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08FA7"/>
      </a:accent1>
      <a:accent2>
        <a:srgbClr val="2C4B5B"/>
      </a:accent2>
      <a:accent3>
        <a:srgbClr val="9BBB59"/>
      </a:accent3>
      <a:accent4>
        <a:srgbClr val="8064A2"/>
      </a:accent4>
      <a:accent5>
        <a:srgbClr val="B49D8C"/>
      </a:accent5>
      <a:accent6>
        <a:srgbClr val="EEF0BD"/>
      </a:accent6>
      <a:hlink>
        <a:srgbClr val="5F5F5E"/>
      </a:hlink>
      <a:folHlink>
        <a:srgbClr val="5A2B54"/>
      </a:folHlink>
    </a:clrScheme>
    <a:fontScheme name="Benutzerdefiniert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346</Words>
  <Application>Microsoft Office PowerPoint</Application>
  <PresentationFormat>Bildschirmpräsentation (4:3)</PresentationFormat>
  <Paragraphs>60</Paragraphs>
  <Slides>11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9" baseType="lpstr">
      <vt:lpstr>Arial</vt:lpstr>
      <vt:lpstr>Calibri</vt:lpstr>
      <vt:lpstr>Courier New</vt:lpstr>
      <vt:lpstr>Lucida Sans Unicode</vt:lpstr>
      <vt:lpstr>Symbol</vt:lpstr>
      <vt:lpstr>Verdana</vt:lpstr>
      <vt:lpstr>Wingdings</vt:lpstr>
      <vt:lpstr>Larissa</vt:lpstr>
      <vt:lpstr>PowerPoint-Präsentation</vt:lpstr>
      <vt:lpstr>PowerPoint-Präsentation</vt:lpstr>
      <vt:lpstr>Welche Webcam ist besser? – Und warum?</vt:lpstr>
      <vt:lpstr>Heutzutage sind Kundenbewertungen eines der zentralen Kaufentscheidungskriterien</vt:lpstr>
      <vt:lpstr>ABER: Sollten wir nach den Sternen greifen?</vt:lpstr>
      <vt:lpstr>Datengrundlage</vt:lpstr>
      <vt:lpstr>Zusammenhang zwischen Amazon-Kundenbewertungen und Stiftung Warentest-Bewertungen </vt:lpstr>
      <vt:lpstr>Follow-Up Analyse</vt:lpstr>
      <vt:lpstr>Sollten wir nach den Sternen greifen?</vt:lpstr>
      <vt:lpstr>Sollten wir nach den Sternen greifen?</vt:lpstr>
      <vt:lpstr>Vielen Dank für Ihre Aufmerksamkeit!    Lieber Karim, herzlichen Dank, dass du heute für mich eingesprungen bist </vt:lpstr>
    </vt:vector>
  </TitlesOfParts>
  <Company>WW.OvGU.de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Mitarbeiter</dc:creator>
  <cp:lastModifiedBy>Julia H</cp:lastModifiedBy>
  <cp:revision>147</cp:revision>
  <dcterms:created xsi:type="dcterms:W3CDTF">2013-05-28T06:40:21Z</dcterms:created>
  <dcterms:modified xsi:type="dcterms:W3CDTF">2022-06-01T15:03:56Z</dcterms:modified>
</cp:coreProperties>
</file>